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6" r:id="rId11"/>
    <p:sldId id="264" r:id="rId12"/>
    <p:sldId id="265" r:id="rId13"/>
    <p:sldId id="269" r:id="rId14"/>
    <p:sldId id="276" r:id="rId15"/>
    <p:sldId id="277" r:id="rId16"/>
    <p:sldId id="273" r:id="rId17"/>
    <p:sldId id="274" r:id="rId18"/>
    <p:sldId id="275" r:id="rId19"/>
    <p:sldId id="279" r:id="rId20"/>
    <p:sldId id="280" r:id="rId21"/>
    <p:sldId id="281" r:id="rId22"/>
    <p:sldId id="282" r:id="rId23"/>
    <p:sldId id="283" r:id="rId24"/>
    <p:sldId id="26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66"/>
    <p:restoredTop sz="94733"/>
  </p:normalViewPr>
  <p:slideViewPr>
    <p:cSldViewPr snapToGrid="0">
      <p:cViewPr>
        <p:scale>
          <a:sx n="129" d="100"/>
          <a:sy n="129" d="100"/>
        </p:scale>
        <p:origin x="-272" y="-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E4103-E53B-7A47-9152-FA7926688819}" type="datetimeFigureOut">
              <a:rPr lang="en-US" smtClean="0"/>
              <a:t>9/22/22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A38D7F-178E-8342-BFBB-EEB0F87C8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26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rephrase the hypothesis in terms of RMSF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38D7F-178E-8342-BFBB-EEB0F87C85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736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Question for audience: What would independent observations be in this case? </a:t>
            </a:r>
            <a:r>
              <a:rPr lang="en-US" dirty="0">
                <a:sym typeface="Wingdings" pitchFamily="2" charset="2"/>
              </a:rPr>
              <a:t> how many observations do I have?  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38D7F-178E-8342-BFBB-EEB0F87C85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480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 for audience: What would independent observations be in this case? </a:t>
            </a:r>
            <a:r>
              <a:rPr lang="en-US" dirty="0">
                <a:sym typeface="Wingdings" pitchFamily="2" charset="2"/>
              </a:rPr>
              <a:t> how many observations do I have? </a:t>
            </a:r>
          </a:p>
          <a:p>
            <a:r>
              <a:rPr lang="en-US" dirty="0">
                <a:sym typeface="Wingdings" pitchFamily="2" charset="2"/>
              </a:rPr>
              <a:t>Greater flexibility of non-ligand-lining residues is inconsistent with published work analyzing PDB structure flexibility based on b-factors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38D7F-178E-8342-BFBB-EEB0F87C85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515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GLN270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6339A-459C-0A47-9DBF-CD59454D10C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964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6339A-459C-0A47-9DBF-CD59454D10C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752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8841A-66E5-AB39-180C-2ADDF98AAA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CA6A7D-05E7-2BE7-77BD-312A917F58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2A6B9-5168-0B8E-AD27-4228DE50E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2336A-2D2F-C08A-6057-4227CE476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25037-8FD8-DB7C-6B67-D78873F98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60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598CB-3BC9-41A8-6B93-0D34CE8C6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A1C878-0C0A-D41C-045A-70614B2677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F2385-6360-0A08-5E75-D13CB8570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FDE58-6EE5-FB74-B7D6-7C67F3F0B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E785-573D-384B-6F83-DE3095593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825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0099C9-9DCF-2EBC-A276-70A3F9B8F6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E7297B-9344-DC86-50B0-4484D75E5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54662-B8D6-EA7A-9132-7BB941723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56D9F-53EB-53F9-C4B0-EFBFB0E04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EA02C-3389-359B-D946-E87BA70DA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67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3A68B-7E8C-512C-2D4D-D1D1DBB56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8736B-68B3-DA03-FD52-CB74C8D6D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68E0D-A536-C4BC-AB1E-70C0BD476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EDC0E-8BDE-EB5E-8AA8-D5EF5BF8D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5A974-F0D2-4376-90D7-93B0C78B4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41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2C888-C9F3-D094-F72A-B5FCB977F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AFB59-07EB-6FE4-7AAB-41E5928FB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CD7C0-38AD-62F5-4978-E6371172B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1C708-9BAB-9E0A-745B-526F1D431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870E8-5391-B27A-4A5D-18F8CFDA1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88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B1012-9D31-FD7E-1CFB-4309A18ED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9BEA3-B56C-A803-471E-8F55F0EA35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32C68E-4BB9-8F95-E37B-11C9955D9D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B99AA5-D69E-0BAB-D0D3-CD0E4CF66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50F8BD-A6D0-610D-1CA9-53B736242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39275-4D06-09F6-C143-08D30769A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870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D29F-1636-46C8-4F96-3D1F11346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C27FA-BD1A-269E-C9EC-7F46FD723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0F599-1335-6455-A934-A3A93F3DFF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74CEF-76B5-9007-1C3B-2614084356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F18881-5B0E-7B09-1AF9-1EDDF0E123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3CB6AA-E846-6169-7540-88A484336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427B28-6DE3-88C9-1F3C-D21A8D645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60A47F-4B09-4044-E964-057C768AD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31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81D06-CD01-55A6-AB4D-D0E3CEA65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0DEC2E-AA48-1B2C-E1CB-F1A0E2BA5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D3846C-5E45-E4F2-DB75-5C480EBB0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94EAAB-9649-EDD5-0783-0F19B982A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5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ADE3CB-DE5F-4AED-FB89-2B73F7F29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C3EEA7-6481-BB44-50E3-E16D2ECA0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0C695-C55B-FA9F-55A9-24DE94AB2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846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3132-1D35-747A-74B0-D84A1B1E0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2D44A-00AD-7ECF-3E10-13D3854CE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8571B-DFD2-12BC-C76B-9BA3929086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1AE695-DFE9-FC74-10D2-8CEF06B02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F36301-7F64-F62E-D74A-80863C914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9B193-C7B6-E422-DC15-C3E917A88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90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0E18F-640D-5518-DB38-20325A33A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3F29CE-601D-0558-F989-D5C6D769BF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6F3A81-AE60-2E6D-CF6B-E71AD5E32F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555DF8-5C80-3577-5E29-0D14120B5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D67AE3-83A9-9BCA-F386-60DCBF886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FB0B54-9FBA-592D-2CA8-74E9AC068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183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9F3B5F-C313-7BF8-E354-3A007BBE7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FB161B-30F1-C1BE-1688-0987243E0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9D308-2934-3110-823F-323099E88F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A5B1A-C049-8640-B640-1D948F42335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5D577-E73E-5505-EDF6-AB27F70661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4C673-ADA8-8527-CBCA-D7C7182076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585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40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Relationship Id="rId27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shawresearch.com/downloads/download_trajectory_sarscov2.c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F69CA-41EB-213D-221D-055D3ADAC1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Effects of ligand binding to ACE2 and PL-Pro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8C8684-5FDE-5DB1-F6AA-6B8EB82899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Jonathan Borowsky, Asa Kalish, and </a:t>
            </a:r>
            <a:r>
              <a:rPr lang="en-US" dirty="0" err="1"/>
              <a:t>Yisheng</a:t>
            </a:r>
            <a:r>
              <a:rPr lang="en-US" dirty="0"/>
              <a:t> Zheng</a:t>
            </a:r>
          </a:p>
          <a:p>
            <a:r>
              <a:rPr lang="en-US"/>
              <a:t>9/22/22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661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76C8C-CDF3-241F-3273-DDE45421A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binding-site RMSF by residue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DEC80C9A-5925-9B07-54F6-B86DB808A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96705"/>
            <a:ext cx="5660936" cy="435230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1F8476-A87C-7B93-83BC-0B4318C49A99}"/>
              </a:ext>
            </a:extLst>
          </p:cNvPr>
          <p:cNvSpPr txBox="1"/>
          <p:nvPr/>
        </p:nvSpPr>
        <p:spPr>
          <a:xfrm>
            <a:off x="1997765" y="2206485"/>
            <a:ext cx="771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Holo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AB2489-4539-D969-EB93-14B836948DF0}"/>
              </a:ext>
            </a:extLst>
          </p:cNvPr>
          <p:cNvSpPr txBox="1"/>
          <p:nvPr/>
        </p:nvSpPr>
        <p:spPr>
          <a:xfrm>
            <a:off x="4412975" y="2206484"/>
            <a:ext cx="686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Apo</a:t>
            </a:r>
          </a:p>
        </p:txBody>
      </p:sp>
    </p:spTree>
    <p:extLst>
      <p:ext uri="{BB962C8B-B14F-4D97-AF65-F5344CB8AC3E}">
        <p14:creationId xmlns:p14="http://schemas.microsoft.com/office/powerpoint/2010/main" val="2943985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1CBBA-C3F3-DC89-9150-9850C8874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ligand-lining residue RMSF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5226A-D042-6EB4-624A-6EC0E4310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10771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data do not reject the null hypothesis of equal RMSF </a:t>
            </a:r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E5F1E166-E27E-2E28-4427-7E1708495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08" y="1143551"/>
            <a:ext cx="5800830" cy="3867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FA289C-4A35-48A3-3641-8239E4054261}"/>
              </a:ext>
            </a:extLst>
          </p:cNvPr>
          <p:cNvSpPr txBox="1"/>
          <p:nvPr/>
        </p:nvSpPr>
        <p:spPr>
          <a:xfrm>
            <a:off x="6387238" y="1452152"/>
            <a:ext cx="47942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23 ligand-lining residues*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Difference is statistically insignificant at alpha = 0.05</a:t>
            </a:r>
          </a:p>
          <a:p>
            <a:endParaRPr lang="en-US" sz="2400" dirty="0"/>
          </a:p>
          <a:p>
            <a:r>
              <a:rPr lang="en-US" dirty="0"/>
              <a:t>*RMSFs were averaged across the atoms in each residue. Counting each atom individually is wrong because they don’t all move independently and thus aren’t independent observations. A more advanced approach might count rotatable bonds</a:t>
            </a:r>
          </a:p>
        </p:txBody>
      </p:sp>
    </p:spTree>
    <p:extLst>
      <p:ext uri="{BB962C8B-B14F-4D97-AF65-F5344CB8AC3E}">
        <p14:creationId xmlns:p14="http://schemas.microsoft.com/office/powerpoint/2010/main" val="191886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8340879E-D21E-B3D5-015E-6F4A32A2C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09" y="1143551"/>
            <a:ext cx="5800829" cy="38672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31CBBA-C3F3-DC89-9150-9850C8874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non-ligand-lining residues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5226A-D042-6EB4-624A-6EC0E4310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10771"/>
            <a:ext cx="10515600" cy="13255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Very small difference in RMSF</a:t>
            </a:r>
          </a:p>
          <a:p>
            <a:r>
              <a:rPr lang="en-US" dirty="0"/>
              <a:t>Actual significance unclear due to questions of observation independence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A289C-4A35-48A3-3641-8239E4054261}"/>
              </a:ext>
            </a:extLst>
          </p:cNvPr>
          <p:cNvSpPr txBox="1"/>
          <p:nvPr/>
        </p:nvSpPr>
        <p:spPr>
          <a:xfrm>
            <a:off x="6387238" y="1452152"/>
            <a:ext cx="47942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577 ligand-lining residues*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Difference is statistically significant at alpha = 0.05</a:t>
            </a:r>
          </a:p>
          <a:p>
            <a:endParaRPr lang="en-US" sz="2400" dirty="0"/>
          </a:p>
          <a:p>
            <a:r>
              <a:rPr lang="en-US" dirty="0"/>
              <a:t>*many of these are bound into alpha-helices, so the actual number of residues which move independently [with a low energy barrier] is lower</a:t>
            </a:r>
          </a:p>
        </p:txBody>
      </p:sp>
    </p:spTree>
    <p:extLst>
      <p:ext uri="{BB962C8B-B14F-4D97-AF65-F5344CB8AC3E}">
        <p14:creationId xmlns:p14="http://schemas.microsoft.com/office/powerpoint/2010/main" val="1964235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B32F9-91B5-5301-DE18-3CE566EB7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in RMSD with ligand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75A45-EB7E-F6A1-1F2F-256B1B6F3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614" y="1975855"/>
            <a:ext cx="4455432" cy="4351338"/>
          </a:xfrm>
        </p:spPr>
        <p:txBody>
          <a:bodyPr/>
          <a:lstStyle/>
          <a:p>
            <a:r>
              <a:rPr lang="en-US" dirty="0"/>
              <a:t>RMSD computed with respect to first frame of trajectory</a:t>
            </a:r>
          </a:p>
          <a:p>
            <a:r>
              <a:rPr lang="en-US" dirty="0"/>
              <a:t>Overall smaller magnitude RMSD in ligand-bound trajectory, but doesn’t look decisive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76C963A-26C2-6D1C-EBFA-0E87D5158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803" y="7477585"/>
            <a:ext cx="3318394" cy="251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82034A-0F71-7D1E-4837-A38191B9B9EA}"/>
              </a:ext>
            </a:extLst>
          </p:cNvPr>
          <p:cNvSpPr txBox="1"/>
          <p:nvPr/>
        </p:nvSpPr>
        <p:spPr>
          <a:xfrm>
            <a:off x="3048000" y="473811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9383DC-7CDF-DDA6-AB12-9616C39EA0F1}"/>
              </a:ext>
            </a:extLst>
          </p:cNvPr>
          <p:cNvSpPr txBox="1"/>
          <p:nvPr/>
        </p:nvSpPr>
        <p:spPr>
          <a:xfrm>
            <a:off x="3048000" y="467395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074969C5-D6F3-AA21-7DEC-5D2D1CFDC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046" y="1371600"/>
            <a:ext cx="72517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789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E3A0A-9239-3C4A-D3D0-412128072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RMSF per residue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89667-0650-F294-E58F-5B99DAC5D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68" y="1825625"/>
            <a:ext cx="4276232" cy="4351338"/>
          </a:xfrm>
        </p:spPr>
        <p:txBody>
          <a:bodyPr/>
          <a:lstStyle/>
          <a:p>
            <a:r>
              <a:rPr lang="en-US" dirty="0"/>
              <a:t>Non-amino acid residues have highest RMSF</a:t>
            </a:r>
          </a:p>
          <a:p>
            <a:r>
              <a:rPr lang="en-US" dirty="0"/>
              <a:t>Overall decrease in residue’s RMSF after binding of ligand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DA9368D-B1FF-379C-CEAF-260E85FD0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0" y="1027906"/>
            <a:ext cx="7200900" cy="577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440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F1FB3-58F9-073B-AE85-3E7B22EA7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308" y="0"/>
            <a:ext cx="10515600" cy="1325563"/>
          </a:xfrm>
        </p:spPr>
        <p:txBody>
          <a:bodyPr/>
          <a:lstStyle/>
          <a:p>
            <a:r>
              <a:rPr lang="en-US" dirty="0"/>
              <a:t>Change in contact frequencies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8DAE826-FDC2-32F1-6AB5-F849F7604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7751"/>
            <a:ext cx="7072613" cy="573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960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8DAE826-FDC2-32F1-6AB5-F849F7604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7751"/>
            <a:ext cx="7072613" cy="573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1E681C07-80C3-2617-65DB-2FFCE71C9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7751"/>
            <a:ext cx="7076364" cy="573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24BA0A-E79B-7A96-06AA-AE282F5044F3}"/>
              </a:ext>
            </a:extLst>
          </p:cNvPr>
          <p:cNvSpPr txBox="1"/>
          <p:nvPr/>
        </p:nvSpPr>
        <p:spPr>
          <a:xfrm>
            <a:off x="7648287" y="2967335"/>
            <a:ext cx="3111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Ligand binding residues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50BCA4-D4C6-9725-8CA4-B928E9DA0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308" y="0"/>
            <a:ext cx="10515600" cy="1325563"/>
          </a:xfrm>
        </p:spPr>
        <p:txBody>
          <a:bodyPr/>
          <a:lstStyle/>
          <a:p>
            <a:r>
              <a:rPr lang="en-US" dirty="0"/>
              <a:t>Change in contact frequencies</a:t>
            </a:r>
          </a:p>
        </p:txBody>
      </p:sp>
    </p:spTree>
    <p:extLst>
      <p:ext uri="{BB962C8B-B14F-4D97-AF65-F5344CB8AC3E}">
        <p14:creationId xmlns:p14="http://schemas.microsoft.com/office/powerpoint/2010/main" val="1077239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1E681C07-80C3-2617-65DB-2FFCE71C9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65" y="4844715"/>
            <a:ext cx="2488665" cy="201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0F37C82-2696-4E7E-6A6E-866C9567AD93}"/>
              </a:ext>
            </a:extLst>
          </p:cNvPr>
          <p:cNvCxnSpPr>
            <a:cxnSpLocks/>
          </p:cNvCxnSpPr>
          <p:nvPr/>
        </p:nvCxnSpPr>
        <p:spPr>
          <a:xfrm flipV="1">
            <a:off x="2615046" y="3609474"/>
            <a:ext cx="465038" cy="1491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0977C27-B98F-F262-A0A1-38A042E51BD7}"/>
              </a:ext>
            </a:extLst>
          </p:cNvPr>
          <p:cNvCxnSpPr>
            <a:cxnSpLocks/>
          </p:cNvCxnSpPr>
          <p:nvPr/>
        </p:nvCxnSpPr>
        <p:spPr>
          <a:xfrm>
            <a:off x="2621044" y="5101389"/>
            <a:ext cx="459040" cy="1235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>
            <a:extLst>
              <a:ext uri="{FF2B5EF4-FFF2-40B4-BE49-F238E27FC236}">
                <a16:creationId xmlns:a16="http://schemas.microsoft.com/office/drawing/2014/main" id="{F3B52057-AF88-065A-C2C5-92FE2B228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455" y="1612900"/>
            <a:ext cx="6502400" cy="524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D55B70-86C6-C169-78F5-C4F7E164F099}"/>
              </a:ext>
            </a:extLst>
          </p:cNvPr>
          <p:cNvSpPr txBox="1"/>
          <p:nvPr/>
        </p:nvSpPr>
        <p:spPr>
          <a:xfrm>
            <a:off x="3727755" y="1243568"/>
            <a:ext cx="4736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in contact frequency after ligand binding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4A1CC6-A2AC-BA89-BA00-8459FDED2C5B}"/>
              </a:ext>
            </a:extLst>
          </p:cNvPr>
          <p:cNvSpPr txBox="1"/>
          <p:nvPr/>
        </p:nvSpPr>
        <p:spPr>
          <a:xfrm>
            <a:off x="8464244" y="1243568"/>
            <a:ext cx="208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contact in apo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C6614E-FFDC-2378-DCE9-199E47F67A12}"/>
              </a:ext>
            </a:extLst>
          </p:cNvPr>
          <p:cNvSpPr txBox="1"/>
          <p:nvPr/>
        </p:nvSpPr>
        <p:spPr>
          <a:xfrm>
            <a:off x="8463833" y="6409156"/>
            <a:ext cx="2144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contact in holo</a:t>
            </a:r>
          </a:p>
        </p:txBody>
      </p:sp>
    </p:spTree>
    <p:extLst>
      <p:ext uri="{BB962C8B-B14F-4D97-AF65-F5344CB8AC3E}">
        <p14:creationId xmlns:p14="http://schemas.microsoft.com/office/powerpoint/2010/main" val="3592982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1E681C07-80C3-2617-65DB-2FFCE71C9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65" y="4844715"/>
            <a:ext cx="2488665" cy="201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0F37C82-2696-4E7E-6A6E-866C9567AD93}"/>
              </a:ext>
            </a:extLst>
          </p:cNvPr>
          <p:cNvCxnSpPr>
            <a:cxnSpLocks/>
          </p:cNvCxnSpPr>
          <p:nvPr/>
        </p:nvCxnSpPr>
        <p:spPr>
          <a:xfrm flipV="1">
            <a:off x="2615046" y="3609474"/>
            <a:ext cx="465038" cy="1491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0977C27-B98F-F262-A0A1-38A042E51BD7}"/>
              </a:ext>
            </a:extLst>
          </p:cNvPr>
          <p:cNvCxnSpPr>
            <a:cxnSpLocks/>
          </p:cNvCxnSpPr>
          <p:nvPr/>
        </p:nvCxnSpPr>
        <p:spPr>
          <a:xfrm>
            <a:off x="2621044" y="5101389"/>
            <a:ext cx="459040" cy="1235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>
            <a:extLst>
              <a:ext uri="{FF2B5EF4-FFF2-40B4-BE49-F238E27FC236}">
                <a16:creationId xmlns:a16="http://schemas.microsoft.com/office/drawing/2014/main" id="{F3B52057-AF88-065A-C2C5-92FE2B228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455" y="1612900"/>
            <a:ext cx="6502400" cy="524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D55B70-86C6-C169-78F5-C4F7E164F099}"/>
              </a:ext>
            </a:extLst>
          </p:cNvPr>
          <p:cNvSpPr txBox="1"/>
          <p:nvPr/>
        </p:nvSpPr>
        <p:spPr>
          <a:xfrm>
            <a:off x="3727755" y="1243568"/>
            <a:ext cx="4736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in contact frequency after ligand binding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68D7F2C9-B9D0-932E-7CFA-D5219C586FFD}"/>
              </a:ext>
            </a:extLst>
          </p:cNvPr>
          <p:cNvSpPr/>
          <p:nvPr/>
        </p:nvSpPr>
        <p:spPr>
          <a:xfrm>
            <a:off x="6705600" y="4186989"/>
            <a:ext cx="673768" cy="77002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B2F49FE3-A7DD-59DD-03B5-2181B270B608}"/>
              </a:ext>
            </a:extLst>
          </p:cNvPr>
          <p:cNvSpPr/>
          <p:nvPr/>
        </p:nvSpPr>
        <p:spPr>
          <a:xfrm>
            <a:off x="5791199" y="2755230"/>
            <a:ext cx="673768" cy="77002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25FF66C-11E2-CBAA-D06E-E31BFAA63610}"/>
              </a:ext>
            </a:extLst>
          </p:cNvPr>
          <p:cNvCxnSpPr>
            <a:cxnSpLocks/>
          </p:cNvCxnSpPr>
          <p:nvPr/>
        </p:nvCxnSpPr>
        <p:spPr>
          <a:xfrm flipH="1">
            <a:off x="6705600" y="2215423"/>
            <a:ext cx="3289703" cy="53980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836630A-13D8-0C24-8139-83E552DD2191}"/>
              </a:ext>
            </a:extLst>
          </p:cNvPr>
          <p:cNvSpPr txBox="1"/>
          <p:nvPr/>
        </p:nvSpPr>
        <p:spPr>
          <a:xfrm>
            <a:off x="9918297" y="3837118"/>
            <a:ext cx="136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HIS</a:t>
            </a:r>
            <a:r>
              <a:rPr lang="en-US" dirty="0"/>
              <a:t> &lt;-&gt; </a:t>
            </a:r>
            <a:r>
              <a:rPr lang="en-US" dirty="0">
                <a:highlight>
                  <a:srgbClr val="FF0000"/>
                </a:highlight>
              </a:rPr>
              <a:t>GLU</a:t>
            </a:r>
          </a:p>
          <a:p>
            <a:r>
              <a:rPr lang="en-US" dirty="0">
                <a:highlight>
                  <a:srgbClr val="FF0000"/>
                </a:highlight>
              </a:rPr>
              <a:t>GLU</a:t>
            </a:r>
            <a:r>
              <a:rPr lang="en-US" dirty="0"/>
              <a:t> &lt;-&gt; </a:t>
            </a:r>
            <a:r>
              <a:rPr lang="en-US" dirty="0">
                <a:highlight>
                  <a:srgbClr val="FF0000"/>
                </a:highlight>
              </a:rPr>
              <a:t>GLU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BFC4F5-2184-A81A-4639-17B2A365F14E}"/>
              </a:ext>
            </a:extLst>
          </p:cNvPr>
          <p:cNvSpPr txBox="1"/>
          <p:nvPr/>
        </p:nvSpPr>
        <p:spPr>
          <a:xfrm>
            <a:off x="10235936" y="1753758"/>
            <a:ext cx="1342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HIS</a:t>
            </a:r>
            <a:r>
              <a:rPr lang="en-US" dirty="0"/>
              <a:t> &lt;-&gt; </a:t>
            </a:r>
            <a:r>
              <a:rPr lang="en-US" dirty="0">
                <a:highlight>
                  <a:srgbClr val="FF0000"/>
                </a:highlight>
              </a:rPr>
              <a:t>ASP</a:t>
            </a:r>
          </a:p>
          <a:p>
            <a:r>
              <a:rPr lang="en-US" dirty="0">
                <a:highlight>
                  <a:srgbClr val="00FF00"/>
                </a:highlight>
              </a:rPr>
              <a:t>HIS</a:t>
            </a:r>
            <a:r>
              <a:rPr lang="en-US" dirty="0"/>
              <a:t> &lt;-&gt; </a:t>
            </a:r>
            <a:r>
              <a:rPr lang="en-US" dirty="0">
                <a:highlight>
                  <a:srgbClr val="FFFF00"/>
                </a:highlight>
              </a:rPr>
              <a:t>THR</a:t>
            </a:r>
          </a:p>
          <a:p>
            <a:r>
              <a:rPr lang="en-US" dirty="0"/>
              <a:t>PRO &lt;-&gt; </a:t>
            </a:r>
            <a:r>
              <a:rPr lang="en-US" dirty="0">
                <a:highlight>
                  <a:srgbClr val="FFFF00"/>
                </a:highlight>
              </a:rPr>
              <a:t>ASP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8BA0F7E-324C-BC37-FAEA-9F05B01FF99D}"/>
              </a:ext>
            </a:extLst>
          </p:cNvPr>
          <p:cNvCxnSpPr>
            <a:cxnSpLocks/>
          </p:cNvCxnSpPr>
          <p:nvPr/>
        </p:nvCxnSpPr>
        <p:spPr>
          <a:xfrm flipH="1">
            <a:off x="7583810" y="4186989"/>
            <a:ext cx="2261416" cy="34024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257C70F-4AF0-FAE1-B973-BE9595DBAFB2}"/>
              </a:ext>
            </a:extLst>
          </p:cNvPr>
          <p:cNvSpPr txBox="1"/>
          <p:nvPr/>
        </p:nvSpPr>
        <p:spPr>
          <a:xfrm>
            <a:off x="8694821" y="609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AA0603-9E55-2385-2FDB-8740BA925EB3}"/>
              </a:ext>
            </a:extLst>
          </p:cNvPr>
          <p:cNvSpPr txBox="1"/>
          <p:nvPr/>
        </p:nvSpPr>
        <p:spPr>
          <a:xfrm>
            <a:off x="9776210" y="5884959"/>
            <a:ext cx="24157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(+) charged amino acids</a:t>
            </a:r>
          </a:p>
          <a:p>
            <a:r>
              <a:rPr lang="en-US" dirty="0">
                <a:highlight>
                  <a:srgbClr val="FF0000"/>
                </a:highlight>
              </a:rPr>
              <a:t>(-) charged amino acids</a:t>
            </a:r>
          </a:p>
          <a:p>
            <a:r>
              <a:rPr lang="en-US" dirty="0">
                <a:highlight>
                  <a:srgbClr val="FFFF00"/>
                </a:highlight>
              </a:rPr>
              <a:t>Polar uncharged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D81978-BEBF-E852-A8AA-C4F04669EA3F}"/>
              </a:ext>
            </a:extLst>
          </p:cNvPr>
          <p:cNvSpPr txBox="1"/>
          <p:nvPr/>
        </p:nvSpPr>
        <p:spPr>
          <a:xfrm>
            <a:off x="8464244" y="1243568"/>
            <a:ext cx="208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contact in apo</a:t>
            </a:r>
          </a:p>
        </p:txBody>
      </p:sp>
    </p:spTree>
    <p:extLst>
      <p:ext uri="{BB962C8B-B14F-4D97-AF65-F5344CB8AC3E}">
        <p14:creationId xmlns:p14="http://schemas.microsoft.com/office/powerpoint/2010/main" val="2634187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A7E34-59D0-0053-386B-5ACE00371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i="0" dirty="0">
                <a:solidFill>
                  <a:srgbClr val="262626"/>
                </a:solidFill>
                <a:effectLst/>
              </a:rPr>
              <a:t>Structures of CoV-2 </a:t>
            </a:r>
            <a:r>
              <a:rPr lang="en-US" sz="3600" b="1" i="0" dirty="0" err="1">
                <a:solidFill>
                  <a:srgbClr val="262626"/>
                </a:solidFill>
                <a:effectLst/>
              </a:rPr>
              <a:t>PLpro</a:t>
            </a:r>
            <a:r>
              <a:rPr lang="en-US" sz="3600" b="1" i="0" dirty="0">
                <a:solidFill>
                  <a:srgbClr val="262626"/>
                </a:solidFill>
                <a:effectLst/>
              </a:rPr>
              <a:t> in complex with designed and characterized potent inhibitor: VIR250 and VIR251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AFEA6D-813B-ABB0-F51E-A9B53CAE0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43"/>
          <a:stretch/>
        </p:blipFill>
        <p:spPr>
          <a:xfrm>
            <a:off x="364233" y="2389187"/>
            <a:ext cx="11675367" cy="234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2743EE-6091-2F7E-6C19-30A8EF047850}"/>
              </a:ext>
            </a:extLst>
          </p:cNvPr>
          <p:cNvSpPr txBox="1"/>
          <p:nvPr/>
        </p:nvSpPr>
        <p:spPr>
          <a:xfrm>
            <a:off x="1155700" y="4936220"/>
            <a:ext cx="96331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Two ligands interact with the binding pocket differently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Expect considerable binding site side chain reorganization to accommodate both ligands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029163-7410-CE90-1540-D9769D1E42B5}"/>
              </a:ext>
            </a:extLst>
          </p:cNvPr>
          <p:cNvCxnSpPr/>
          <p:nvPr/>
        </p:nvCxnSpPr>
        <p:spPr>
          <a:xfrm>
            <a:off x="114300" y="6197600"/>
            <a:ext cx="5816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6392ACE-02C7-B4BE-5130-2699F3CD5FB8}"/>
              </a:ext>
            </a:extLst>
          </p:cNvPr>
          <p:cNvSpPr txBox="1"/>
          <p:nvPr/>
        </p:nvSpPr>
        <p:spPr>
          <a:xfrm>
            <a:off x="38100" y="6197600"/>
            <a:ext cx="4866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PDB</a:t>
            </a:r>
            <a:r>
              <a:rPr lang="en-US" sz="1400" b="0" i="0" dirty="0">
                <a:solidFill>
                  <a:srgbClr val="262626"/>
                </a:solidFill>
                <a:effectLst/>
              </a:rPr>
              <a:t>: 6WUU(CoV-2 </a:t>
            </a:r>
            <a:r>
              <a:rPr lang="en-US" sz="1400" b="0" i="0" dirty="0" err="1">
                <a:solidFill>
                  <a:srgbClr val="262626"/>
                </a:solidFill>
                <a:effectLst/>
              </a:rPr>
              <a:t>PLpro</a:t>
            </a:r>
            <a:r>
              <a:rPr lang="en-US" sz="1400" b="0" i="0" dirty="0">
                <a:solidFill>
                  <a:srgbClr val="262626"/>
                </a:solidFill>
                <a:effectLst/>
              </a:rPr>
              <a:t>/VIR250),  6WX4(CoV-2 </a:t>
            </a:r>
            <a:r>
              <a:rPr lang="en-US" sz="1400" b="0" i="0" dirty="0" err="1">
                <a:solidFill>
                  <a:srgbClr val="262626"/>
                </a:solidFill>
                <a:effectLst/>
              </a:rPr>
              <a:t>PLpro</a:t>
            </a:r>
            <a:r>
              <a:rPr lang="en-US" sz="1400" b="0" i="0" dirty="0">
                <a:solidFill>
                  <a:srgbClr val="262626"/>
                </a:solidFill>
                <a:effectLst/>
              </a:rPr>
              <a:t>/VIR251 ) 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65696B-AE4F-B24D-38F3-22CDAEFB1C0C}"/>
              </a:ext>
            </a:extLst>
          </p:cNvPr>
          <p:cNvSpPr txBox="1"/>
          <p:nvPr/>
        </p:nvSpPr>
        <p:spPr>
          <a:xfrm>
            <a:off x="38100" y="644331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effectLst/>
              </a:rPr>
              <a:t>DOI: 10.1126/sciadv.abd4596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86604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C19C4-8D5D-A2E1-074B-7DC442BE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D5FA5-5BFC-44F1-B551-9A12A75B5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structural factors contribute to the thermodynamics of ligand binding?</a:t>
            </a:r>
          </a:p>
          <a:p>
            <a:pPr lvl="1"/>
            <a:r>
              <a:rPr lang="en-US" dirty="0"/>
              <a:t>Crystal structures provide some insight into enthalpic and hydrophobic effects</a:t>
            </a:r>
          </a:p>
          <a:p>
            <a:pPr lvl="1"/>
            <a:r>
              <a:rPr lang="en-US" dirty="0"/>
              <a:t>Entropic effects on protein not captured by crystal structure</a:t>
            </a:r>
          </a:p>
          <a:p>
            <a:pPr lvl="1"/>
            <a:r>
              <a:rPr lang="en-US" dirty="0"/>
              <a:t>MD simulations provide insight into dynamics</a:t>
            </a:r>
          </a:p>
          <a:p>
            <a:pPr lvl="2"/>
            <a:endParaRPr lang="en-US" dirty="0"/>
          </a:p>
          <a:p>
            <a:r>
              <a:rPr lang="en-US" dirty="0"/>
              <a:t>We compared ligand-free (apo) and ligand-bound (holo) simulations</a:t>
            </a:r>
          </a:p>
          <a:p>
            <a:pPr lvl="1"/>
            <a:r>
              <a:rPr lang="en-US" dirty="0"/>
              <a:t>Flexibility of ligand-binding residues as proxy for entropic effects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761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B6A5BA4-3FB8-F77A-8F58-D61DC1EAFF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561"/>
          <a:stretch/>
        </p:blipFill>
        <p:spPr bwMode="auto">
          <a:xfrm>
            <a:off x="254001" y="2215497"/>
            <a:ext cx="2011680" cy="141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CA4FFA2-4123-CEE7-13AA-9C95D3C719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9" t="8539" b="83115"/>
          <a:stretch/>
        </p:blipFill>
        <p:spPr bwMode="auto">
          <a:xfrm>
            <a:off x="2350454" y="2215497"/>
            <a:ext cx="2011680" cy="148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AB9E6A-1317-375B-BC16-5D0765F47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2" t="16858" b="74622"/>
          <a:stretch/>
        </p:blipFill>
        <p:spPr bwMode="auto">
          <a:xfrm>
            <a:off x="4329208" y="2215497"/>
            <a:ext cx="1888498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0">
            <a:extLst>
              <a:ext uri="{FF2B5EF4-FFF2-40B4-BE49-F238E27FC236}">
                <a16:creationId xmlns:a16="http://schemas.microsoft.com/office/drawing/2014/main" id="{7DEBE8F0-A8E6-F83D-3202-32C7E7A8A4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5" t="25347" b="66505"/>
          <a:stretch/>
        </p:blipFill>
        <p:spPr bwMode="auto">
          <a:xfrm>
            <a:off x="6192787" y="2246533"/>
            <a:ext cx="1908107" cy="141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2">
            <a:extLst>
              <a:ext uri="{FF2B5EF4-FFF2-40B4-BE49-F238E27FC236}">
                <a16:creationId xmlns:a16="http://schemas.microsoft.com/office/drawing/2014/main" id="{645056B3-48F9-C46F-D443-1DB77ADE62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7" t="33491" r="2737" b="58337"/>
          <a:stretch/>
        </p:blipFill>
        <p:spPr bwMode="auto">
          <a:xfrm>
            <a:off x="8090732" y="2215497"/>
            <a:ext cx="1908107" cy="145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4">
            <a:extLst>
              <a:ext uri="{FF2B5EF4-FFF2-40B4-BE49-F238E27FC236}">
                <a16:creationId xmlns:a16="http://schemas.microsoft.com/office/drawing/2014/main" id="{C206FC99-2961-4F34-28C7-B8E6645E03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6" t="41667" b="49814"/>
          <a:stretch/>
        </p:blipFill>
        <p:spPr bwMode="auto">
          <a:xfrm>
            <a:off x="10036939" y="2190097"/>
            <a:ext cx="1902715" cy="148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6">
            <a:extLst>
              <a:ext uri="{FF2B5EF4-FFF2-40B4-BE49-F238E27FC236}">
                <a16:creationId xmlns:a16="http://schemas.microsoft.com/office/drawing/2014/main" id="{1726C378-E171-7E3C-2279-D6E492F81A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78" r="2688" b="41482"/>
          <a:stretch/>
        </p:blipFill>
        <p:spPr bwMode="auto">
          <a:xfrm>
            <a:off x="254001" y="5133537"/>
            <a:ext cx="2011680" cy="147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6">
            <a:extLst>
              <a:ext uri="{FF2B5EF4-FFF2-40B4-BE49-F238E27FC236}">
                <a16:creationId xmlns:a16="http://schemas.microsoft.com/office/drawing/2014/main" id="{C509EC29-56EA-7565-E262-BC96841390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4" t="58519" b="33368"/>
          <a:stretch/>
        </p:blipFill>
        <p:spPr bwMode="auto">
          <a:xfrm>
            <a:off x="2350454" y="5171637"/>
            <a:ext cx="1952392" cy="141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6">
            <a:extLst>
              <a:ext uri="{FF2B5EF4-FFF2-40B4-BE49-F238E27FC236}">
                <a16:creationId xmlns:a16="http://schemas.microsoft.com/office/drawing/2014/main" id="{D39BEF5B-CFE6-1EE6-7029-7E11DD006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3" t="66742" b="24823"/>
          <a:stretch/>
        </p:blipFill>
        <p:spPr bwMode="auto">
          <a:xfrm>
            <a:off x="4316508" y="5133537"/>
            <a:ext cx="1993392" cy="153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6">
            <a:extLst>
              <a:ext uri="{FF2B5EF4-FFF2-40B4-BE49-F238E27FC236}">
                <a16:creationId xmlns:a16="http://schemas.microsoft.com/office/drawing/2014/main" id="{955C313C-FB0B-8A2A-C5B4-8DAE473C7C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2" t="75182" b="16667"/>
          <a:stretch/>
        </p:blipFill>
        <p:spPr bwMode="auto">
          <a:xfrm>
            <a:off x="6281687" y="5158937"/>
            <a:ext cx="1908107" cy="142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8">
            <a:extLst>
              <a:ext uri="{FF2B5EF4-FFF2-40B4-BE49-F238E27FC236}">
                <a16:creationId xmlns:a16="http://schemas.microsoft.com/office/drawing/2014/main" id="{10E38BD9-DD9D-3D0F-627D-F8D840A4F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5" t="83332" b="8373"/>
          <a:stretch/>
        </p:blipFill>
        <p:spPr bwMode="auto">
          <a:xfrm>
            <a:off x="8141532" y="5115865"/>
            <a:ext cx="1948263" cy="145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0">
            <a:extLst>
              <a:ext uri="{FF2B5EF4-FFF2-40B4-BE49-F238E27FC236}">
                <a16:creationId xmlns:a16="http://schemas.microsoft.com/office/drawing/2014/main" id="{1E310676-2794-B359-9D7E-42E905CE04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9" t="91481" r="765"/>
          <a:stretch/>
        </p:blipFill>
        <p:spPr bwMode="auto">
          <a:xfrm>
            <a:off x="10049639" y="5082737"/>
            <a:ext cx="2011680" cy="156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C9F9C46-AFAE-5F74-16C3-B1937C45978B}"/>
              </a:ext>
            </a:extLst>
          </p:cNvPr>
          <p:cNvSpPr txBox="1"/>
          <p:nvPr/>
        </p:nvSpPr>
        <p:spPr>
          <a:xfrm>
            <a:off x="584200" y="3479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D08B3F1-7AB2-4CCC-6EFF-3A328EA5E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003" y="1110505"/>
            <a:ext cx="1370149" cy="113845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694FC3E-87CA-E989-C9D3-2B3D041BA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1264" y="1108079"/>
            <a:ext cx="1370149" cy="113845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A8795EE-2E75-9E14-C26E-B085F452B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6459" y="993845"/>
            <a:ext cx="1459630" cy="121280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04A535B-411E-FB85-4B2B-3D839C0D771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2799"/>
          <a:stretch/>
        </p:blipFill>
        <p:spPr>
          <a:xfrm>
            <a:off x="6192787" y="872082"/>
            <a:ext cx="1807311" cy="130948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5D32C56-427A-6C46-79C7-282D9D4973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2048" y="695913"/>
            <a:ext cx="1828846" cy="151958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37BBB21-3630-5777-CD07-6059C13095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2210" y="1079503"/>
            <a:ext cx="1576454" cy="108778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325A2C2-B81F-3D8B-07A9-36A988A8B6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765" y="3958787"/>
            <a:ext cx="1702484" cy="117475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4AEE4DF-B751-0607-7300-1A64C2A5F9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03365" y="4000500"/>
            <a:ext cx="1642032" cy="113303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BD1791D-2F83-91D3-792F-F69F8E6057F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65965" y="4086783"/>
            <a:ext cx="1417335" cy="97799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E0AE63D-9945-D28D-1F31-077F361BD7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06150" y="4038221"/>
            <a:ext cx="1806990" cy="97799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DC545B7-0A59-A8DA-FBCC-5818C414AD7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02877" y="4008960"/>
            <a:ext cx="1499696" cy="106984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EF08B17-94F8-A0FD-4276-94A3EC8DD41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45218" y="4231241"/>
            <a:ext cx="1655676" cy="72413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1580876-DD89-FDCF-3E07-1E2A62EC3C1D}"/>
              </a:ext>
            </a:extLst>
          </p:cNvPr>
          <p:cNvSpPr txBox="1"/>
          <p:nvPr/>
        </p:nvSpPr>
        <p:spPr>
          <a:xfrm>
            <a:off x="254000" y="47453"/>
            <a:ext cx="115046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Compare: RMSF of ligand-lining residues of apo and </a:t>
            </a:r>
            <a:r>
              <a:rPr lang="en-US" sz="2800" dirty="0" err="1"/>
              <a:t>holo</a:t>
            </a:r>
            <a:r>
              <a:rPr lang="en-US" sz="2800" dirty="0"/>
              <a:t> state from synthetic inhibitor bound </a:t>
            </a:r>
            <a:r>
              <a:rPr lang="en-US" sz="2800" dirty="0" err="1"/>
              <a:t>PLpro</a:t>
            </a:r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33F4C5-E885-1278-4CA0-D1A3C8A71D0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6430" y="2323970"/>
            <a:ext cx="906681" cy="5683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5359744-5D4C-DF33-E970-B40E7AB01AF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18110" y="2320147"/>
            <a:ext cx="860284" cy="5392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0F911B-8087-0C48-EBA1-2B9E3787A46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06581" y="2304670"/>
            <a:ext cx="884975" cy="5547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7D3FA32-9BE6-6F2E-328C-18ECEDD9D33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87033" y="2282061"/>
            <a:ext cx="1066585" cy="6685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CB6A126-B0F5-BF55-5C22-95E0FDD005E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11123" y="2287762"/>
            <a:ext cx="911952" cy="5716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4D0E00-08BC-4C2E-947B-7FA0E71906D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182210" y="2295097"/>
            <a:ext cx="919799" cy="5765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EDB2827-D7EB-5D45-0555-4FD6ACA9A8A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17765" y="5225694"/>
            <a:ext cx="970722" cy="6084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10DBE21-B621-39CA-C72A-66FC7811163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589689" y="5225694"/>
            <a:ext cx="970722" cy="60846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1C6E990-928B-8AAF-EBBC-7AC9E5C5453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06582" y="5225694"/>
            <a:ext cx="970722" cy="6084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5071681-E18E-9B6C-7E22-E5627C3291A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445218" y="5216341"/>
            <a:ext cx="1042345" cy="65335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7CDC908-35DF-C1CD-69DC-9F75C02218C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360727" y="5269259"/>
            <a:ext cx="958468" cy="60077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490FD60-E848-CBE1-3AEA-0A17630DE16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260729" y="5216341"/>
            <a:ext cx="918312" cy="575609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8072ED15-DDBD-7CCE-0AEB-C6090B238B38}"/>
              </a:ext>
            </a:extLst>
          </p:cNvPr>
          <p:cNvSpPr/>
          <p:nvPr/>
        </p:nvSpPr>
        <p:spPr>
          <a:xfrm>
            <a:off x="10260729" y="4008960"/>
            <a:ext cx="1678925" cy="1073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66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DBBEB6-6D6C-87EA-BDF9-51FD1BD24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2146300"/>
            <a:ext cx="5867400" cy="36576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C456C49-A319-C825-4618-DCF8E01113DA}"/>
              </a:ext>
            </a:extLst>
          </p:cNvPr>
          <p:cNvSpPr/>
          <p:nvPr/>
        </p:nvSpPr>
        <p:spPr>
          <a:xfrm>
            <a:off x="3454400" y="3887826"/>
            <a:ext cx="532041" cy="711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B2A9-54CF-5721-350F-0B13AA3ED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may cause the rigidification at Q270?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C7396F8-1BD6-5800-DE83-F16FDAD3DED0}"/>
              </a:ext>
            </a:extLst>
          </p:cNvPr>
          <p:cNvCxnSpPr>
            <a:cxnSpLocks/>
          </p:cNvCxnSpPr>
          <p:nvPr/>
        </p:nvCxnSpPr>
        <p:spPr>
          <a:xfrm flipH="1" flipV="1">
            <a:off x="4711700" y="4610100"/>
            <a:ext cx="381000" cy="5715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1BA2888-54F6-6F64-127F-0522BFD2999C}"/>
              </a:ext>
            </a:extLst>
          </p:cNvPr>
          <p:cNvSpPr txBox="1"/>
          <p:nvPr/>
        </p:nvSpPr>
        <p:spPr>
          <a:xfrm>
            <a:off x="4800600" y="521708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Q270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362F26-B288-AC67-48A0-F84CF0D31256}"/>
              </a:ext>
            </a:extLst>
          </p:cNvPr>
          <p:cNvCxnSpPr>
            <a:cxnSpLocks/>
          </p:cNvCxnSpPr>
          <p:nvPr/>
        </p:nvCxnSpPr>
        <p:spPr>
          <a:xfrm flipV="1">
            <a:off x="1651000" y="4534970"/>
            <a:ext cx="990600" cy="14604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D0F920B-3368-E8BB-83C1-98539BD9C375}"/>
              </a:ext>
            </a:extLst>
          </p:cNvPr>
          <p:cNvSpPr txBox="1"/>
          <p:nvPr/>
        </p:nvSpPr>
        <p:spPr>
          <a:xfrm>
            <a:off x="1160774" y="5995432"/>
            <a:ext cx="985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inhibitor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F38D68-3E29-BD7E-E472-593AA24B0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259" y="1928813"/>
            <a:ext cx="4095058" cy="348202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5A5F5D3-7E82-53D9-A124-C45FB37A33E5}"/>
              </a:ext>
            </a:extLst>
          </p:cNvPr>
          <p:cNvCxnSpPr>
            <a:cxnSpLocks/>
          </p:cNvCxnSpPr>
          <p:nvPr/>
        </p:nvCxnSpPr>
        <p:spPr>
          <a:xfrm flipV="1">
            <a:off x="3720420" y="4665146"/>
            <a:ext cx="6350" cy="13302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8613326-35C4-AF42-91F4-532F39F3076B}"/>
              </a:ext>
            </a:extLst>
          </p:cNvPr>
          <p:cNvSpPr txBox="1"/>
          <p:nvPr/>
        </p:nvSpPr>
        <p:spPr>
          <a:xfrm>
            <a:off x="3242075" y="5995432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 bond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A08086-4E4E-4F12-171B-7BE7AFE36936}"/>
              </a:ext>
            </a:extLst>
          </p:cNvPr>
          <p:cNvSpPr txBox="1"/>
          <p:nvPr/>
        </p:nvSpPr>
        <p:spPr>
          <a:xfrm>
            <a:off x="6899675" y="5535612"/>
            <a:ext cx="5156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Overlapping 12 inhibitors and corresponding Q270 reveal a common site for possible H bond formation, likely involved in increasing binding affinity and possibly pointing to an inhibition mechanism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B4AFC1-5EB1-5E38-7802-6F37BC166DE3}"/>
              </a:ext>
            </a:extLst>
          </p:cNvPr>
          <p:cNvSpPr/>
          <p:nvPr/>
        </p:nvSpPr>
        <p:spPr>
          <a:xfrm>
            <a:off x="8509000" y="3314700"/>
            <a:ext cx="1943100" cy="76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176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A7349F-4387-A7AE-2173-D79198BADB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3" t="17140" r="14215" b="18456"/>
          <a:stretch/>
        </p:blipFill>
        <p:spPr>
          <a:xfrm>
            <a:off x="180256" y="1867912"/>
            <a:ext cx="5306144" cy="42535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3AD667-A742-95B1-8CD6-77A64D0E76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69" t="17140" r="14239" b="18456"/>
          <a:stretch/>
        </p:blipFill>
        <p:spPr>
          <a:xfrm>
            <a:off x="5634225" y="1816099"/>
            <a:ext cx="5434367" cy="427386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AD724A-AB35-AF44-2348-719D4CAB4561}"/>
              </a:ext>
            </a:extLst>
          </p:cNvPr>
          <p:cNvCxnSpPr/>
          <p:nvPr/>
        </p:nvCxnSpPr>
        <p:spPr>
          <a:xfrm>
            <a:off x="4508500" y="6350000"/>
            <a:ext cx="2921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D270CEE-EFCC-F251-6331-4A5FC0451BE1}"/>
              </a:ext>
            </a:extLst>
          </p:cNvPr>
          <p:cNvSpPr txBox="1"/>
          <p:nvPr/>
        </p:nvSpPr>
        <p:spPr>
          <a:xfrm>
            <a:off x="5397500" y="6438900"/>
            <a:ext cx="110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+inhibitor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2FC47D-F0EA-EE1D-54F4-CEDD6840E26A}"/>
              </a:ext>
            </a:extLst>
          </p:cNvPr>
          <p:cNvSpPr txBox="1"/>
          <p:nvPr/>
        </p:nvSpPr>
        <p:spPr>
          <a:xfrm>
            <a:off x="178449" y="144113"/>
            <a:ext cx="12473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Modulation of active site flexibility induced by inhibitor binding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0232C41-4D8C-43AB-9DCD-ED08C89BA8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638" t="17140" r="5562" b="18456"/>
          <a:stretch/>
        </p:blipFill>
        <p:spPr>
          <a:xfrm>
            <a:off x="11068592" y="1828799"/>
            <a:ext cx="581198" cy="42535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C9DD7F4-D404-7BCF-1716-B328516CA93E}"/>
              </a:ext>
            </a:extLst>
          </p:cNvPr>
          <p:cNvSpPr txBox="1"/>
          <p:nvPr/>
        </p:nvSpPr>
        <p:spPr>
          <a:xfrm>
            <a:off x="444500" y="869415"/>
            <a:ext cx="84862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0" i="0" dirty="0">
                <a:solidFill>
                  <a:srgbClr val="262626"/>
                </a:solidFill>
                <a:effectLst/>
              </a:rPr>
              <a:t> β14-β15</a:t>
            </a:r>
            <a:r>
              <a:rPr lang="en-US" b="0" i="0" dirty="0">
                <a:solidFill>
                  <a:srgbClr val="262626"/>
                </a:solidFill>
                <a:effectLst/>
              </a:rPr>
              <a:t>(Asn</a:t>
            </a:r>
            <a:r>
              <a:rPr lang="en-US" b="0" i="0" baseline="30000" dirty="0">
                <a:solidFill>
                  <a:srgbClr val="262626"/>
                </a:solidFill>
                <a:effectLst/>
              </a:rPr>
              <a:t>268</a:t>
            </a:r>
            <a:r>
              <a:rPr lang="en-US" b="0" i="0" dirty="0">
                <a:solidFill>
                  <a:srgbClr val="262626"/>
                </a:solidFill>
                <a:effectLst/>
              </a:rPr>
              <a:t>, Tyr</a:t>
            </a:r>
            <a:r>
              <a:rPr lang="en-US" b="0" i="0" baseline="30000" dirty="0">
                <a:solidFill>
                  <a:srgbClr val="262626"/>
                </a:solidFill>
                <a:effectLst/>
              </a:rPr>
              <a:t>269</a:t>
            </a:r>
            <a:r>
              <a:rPr lang="en-US" b="0" i="0" dirty="0">
                <a:solidFill>
                  <a:srgbClr val="262626"/>
                </a:solidFill>
                <a:effectLst/>
              </a:rPr>
              <a:t>, and Gln</a:t>
            </a:r>
            <a:r>
              <a:rPr lang="en-US" b="0" i="0" baseline="30000" dirty="0">
                <a:solidFill>
                  <a:srgbClr val="262626"/>
                </a:solidFill>
                <a:effectLst/>
              </a:rPr>
              <a:t>270</a:t>
            </a:r>
            <a:r>
              <a:rPr lang="en-US" b="0" i="0" dirty="0">
                <a:solidFill>
                  <a:srgbClr val="262626"/>
                </a:solidFill>
                <a:effectLst/>
              </a:rPr>
              <a:t>)</a:t>
            </a:r>
            <a:r>
              <a:rPr lang="el-GR" b="0" i="0" dirty="0">
                <a:solidFill>
                  <a:srgbClr val="262626"/>
                </a:solidFill>
                <a:effectLst/>
              </a:rPr>
              <a:t> </a:t>
            </a:r>
            <a:r>
              <a:rPr lang="en-US" b="0" i="0" dirty="0">
                <a:solidFill>
                  <a:srgbClr val="262626"/>
                </a:solidFill>
                <a:effectLst/>
              </a:rPr>
              <a:t>loop dynamics is quenched by inhibitor binding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</a:rPr>
              <a:t> Possible </a:t>
            </a:r>
            <a:r>
              <a:rPr lang="en-US" b="0" i="0" dirty="0">
                <a:solidFill>
                  <a:srgbClr val="262626"/>
                </a:solidFill>
                <a:effectLst/>
              </a:rPr>
              <a:t>H-bond formation between GLN270 and ligand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</a:rPr>
              <a:t> Possible entropic compensation across binding pocket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441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0CDC5-8055-A98E-403D-14284F5E8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Could binding site hydrophobicity be related to modulation of flexibility when a ligand binds?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959CDF7-75B7-F213-3435-241936F2AD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03" t="18579" r="3393" b="17512"/>
          <a:stretch/>
        </p:blipFill>
        <p:spPr>
          <a:xfrm>
            <a:off x="241312" y="1726785"/>
            <a:ext cx="6311888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6D6D4A-6636-E836-98AF-394C0CFD8003}"/>
              </a:ext>
            </a:extLst>
          </p:cNvPr>
          <p:cNvSpPr txBox="1"/>
          <p:nvPr/>
        </p:nvSpPr>
        <p:spPr>
          <a:xfrm>
            <a:off x="7759700" y="5981792"/>
            <a:ext cx="3253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binding pocket colored by hydrophobicity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17ECA0-0451-96E8-15AC-FFFECA8E9CDB}"/>
              </a:ext>
            </a:extLst>
          </p:cNvPr>
          <p:cNvSpPr txBox="1"/>
          <p:nvPr/>
        </p:nvSpPr>
        <p:spPr>
          <a:xfrm>
            <a:off x="6553200" y="1726785"/>
            <a:ext cx="5638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 typical small molecule binding site with relatively high hydrophobicity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Region with higher hydrophobicity might be more likely to serve as a reservoir for entropic compensation when a favorable interaction is formed between the ligand and the active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above statement does not necessarily hold true for a single residue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21755-5FC6-5E86-4571-64CE2B63F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700" y="3788888"/>
            <a:ext cx="3253680" cy="210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22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6EB51-BA60-8537-0F2F-1004333A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17D37-6EA1-5640-AD02-7379F25DE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D. E. Shaw Research, "Molecular Dynamics Simulations Related to SARS-CoV-2," D. E. Shaw Research Technical Data, 2020. </a:t>
            </a:r>
            <a:r>
              <a:rPr lang="en-US" dirty="0">
                <a:hlinkClick r:id="rId2"/>
              </a:rPr>
              <a:t>https://www.deshawresearch.com/downloads/download_trajectory_sarscov2.cg</a:t>
            </a:r>
            <a:endParaRPr lang="en-US" dirty="0"/>
          </a:p>
          <a:p>
            <a:r>
              <a:rPr lang="en-US" dirty="0"/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Rut, W.;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Lv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Z.;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Zmudzinski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M.; Patchett, S.; Nayak, D.;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Snipas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S.J.;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Oualid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F.E.; Huang, T.T.; Bekes, M.; Drag, M.; Olsen, S.K. Activity profiling and structures of inhibitor-bound SARS-CoV-2-PLpro protease provides a framework for anti-COVID-19 drug design. 2020,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bioRxiv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2020.04.29.068890.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200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8CFBA-44BE-502D-F4A9-2570D180C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18D6C-B2E8-2F2F-1E3A-AFE1515CA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presence of the ligand introduces new steric constraints</a:t>
            </a:r>
          </a:p>
          <a:p>
            <a:r>
              <a:rPr lang="en-US" dirty="0"/>
              <a:t>Protein-ligand interactions such as H-bonds create potential wells which disfavor motion</a:t>
            </a:r>
          </a:p>
          <a:p>
            <a:r>
              <a:rPr lang="en-US" dirty="0"/>
              <a:t>Holo structure is more compact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Ligand-binding residues are less flexible in holo structures compared with apo structures.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789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4EE5D-ED7A-D229-510E-0D6022798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Conformational change upon ligand binding</a:t>
            </a:r>
          </a:p>
        </p:txBody>
      </p:sp>
      <p:pic>
        <p:nvPicPr>
          <p:cNvPr id="5" name="Content Placeholder 4" descr="A picture containing flower&#10;&#10;Description automatically generated">
            <a:extLst>
              <a:ext uri="{FF2B5EF4-FFF2-40B4-BE49-F238E27FC236}">
                <a16:creationId xmlns:a16="http://schemas.microsoft.com/office/drawing/2014/main" id="{2C0F0A18-BC66-B01A-CC65-935C4DE76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4668" y="1482491"/>
            <a:ext cx="7772400" cy="4806616"/>
          </a:xfrm>
        </p:spPr>
      </p:pic>
      <p:pic>
        <p:nvPicPr>
          <p:cNvPr id="7" name="Picture 6" descr="A picture containing flower, vegetable, plant&#10;&#10;Description automatically generated">
            <a:extLst>
              <a:ext uri="{FF2B5EF4-FFF2-40B4-BE49-F238E27FC236}">
                <a16:creationId xmlns:a16="http://schemas.microsoft.com/office/drawing/2014/main" id="{79500BB3-2CA1-A81E-C37E-B6DDF6B1C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8236" y="1482491"/>
            <a:ext cx="7772400" cy="48066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12D7F-8595-AAB0-D61D-5B96687BEAE6}"/>
              </a:ext>
            </a:extLst>
          </p:cNvPr>
          <p:cNvSpPr txBox="1"/>
          <p:nvPr/>
        </p:nvSpPr>
        <p:spPr>
          <a:xfrm>
            <a:off x="2524902" y="5961345"/>
            <a:ext cx="1767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Apo (ligand-free)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F4C5A7-C5AA-161C-89F1-58F3B4C736A9}"/>
              </a:ext>
            </a:extLst>
          </p:cNvPr>
          <p:cNvSpPr txBox="1"/>
          <p:nvPr/>
        </p:nvSpPr>
        <p:spPr>
          <a:xfrm>
            <a:off x="8019285" y="5961345"/>
            <a:ext cx="2063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Holo (ligand-bound)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6CB02-A02F-B170-4F5B-68ED6A586C3A}"/>
              </a:ext>
            </a:extLst>
          </p:cNvPr>
          <p:cNvSpPr txBox="1"/>
          <p:nvPr/>
        </p:nvSpPr>
        <p:spPr>
          <a:xfrm>
            <a:off x="5635713" y="2067339"/>
            <a:ext cx="920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ACE-2</a:t>
            </a:r>
          </a:p>
        </p:txBody>
      </p:sp>
    </p:spTree>
    <p:extLst>
      <p:ext uri="{BB962C8B-B14F-4D97-AF65-F5344CB8AC3E}">
        <p14:creationId xmlns:p14="http://schemas.microsoft.com/office/powerpoint/2010/main" val="2965140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flower&#10;&#10;Description automatically generated">
            <a:extLst>
              <a:ext uri="{FF2B5EF4-FFF2-40B4-BE49-F238E27FC236}">
                <a16:creationId xmlns:a16="http://schemas.microsoft.com/office/drawing/2014/main" id="{17D41E6A-C7CC-E98F-66CD-D65132F3D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668" y="1482490"/>
            <a:ext cx="7772400" cy="4806615"/>
          </a:xfrm>
          <a:prstGeom prst="rect">
            <a:avLst/>
          </a:prstGeom>
        </p:spPr>
      </p:pic>
      <p:pic>
        <p:nvPicPr>
          <p:cNvPr id="4" name="Picture 3" descr="A picture containing flower, vegetable&#10;&#10;Description automatically generated">
            <a:extLst>
              <a:ext uri="{FF2B5EF4-FFF2-40B4-BE49-F238E27FC236}">
                <a16:creationId xmlns:a16="http://schemas.microsoft.com/office/drawing/2014/main" id="{9782239E-D308-3DBD-4F92-529852730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8236" y="1482488"/>
            <a:ext cx="7772400" cy="48066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54EE5D-ED7A-D229-510E-0D6022798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Conformational change upon ligand binding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6B7BD7-7E64-29C3-923B-CF46F7447155}"/>
              </a:ext>
            </a:extLst>
          </p:cNvPr>
          <p:cNvSpPr txBox="1"/>
          <p:nvPr/>
        </p:nvSpPr>
        <p:spPr>
          <a:xfrm>
            <a:off x="2524902" y="5961345"/>
            <a:ext cx="1767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Apo (ligand-free)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94524C-8DAD-AA79-A851-410DEE19A6EE}"/>
              </a:ext>
            </a:extLst>
          </p:cNvPr>
          <p:cNvSpPr txBox="1"/>
          <p:nvPr/>
        </p:nvSpPr>
        <p:spPr>
          <a:xfrm>
            <a:off x="8019285" y="5961345"/>
            <a:ext cx="2063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Holo (ligand-bound)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45682F-E9DE-60E4-BD4C-5FAFDD6E7DA8}"/>
              </a:ext>
            </a:extLst>
          </p:cNvPr>
          <p:cNvSpPr txBox="1"/>
          <p:nvPr/>
        </p:nvSpPr>
        <p:spPr>
          <a:xfrm>
            <a:off x="5635713" y="2067339"/>
            <a:ext cx="920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ACE-2</a:t>
            </a:r>
          </a:p>
        </p:txBody>
      </p:sp>
    </p:spTree>
    <p:extLst>
      <p:ext uri="{BB962C8B-B14F-4D97-AF65-F5344CB8AC3E}">
        <p14:creationId xmlns:p14="http://schemas.microsoft.com/office/powerpoint/2010/main" val="2600050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690511-639C-686A-5D7A-80D25DFE8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ACE-2 ligand binding site</a:t>
            </a:r>
          </a:p>
        </p:txBody>
      </p:sp>
      <p:pic>
        <p:nvPicPr>
          <p:cNvPr id="7" name="Picture 6" descr="A picture containing light&#10;&#10;Description automatically generated">
            <a:extLst>
              <a:ext uri="{FF2B5EF4-FFF2-40B4-BE49-F238E27FC236}">
                <a16:creationId xmlns:a16="http://schemas.microsoft.com/office/drawing/2014/main" id="{F75ECFB1-DE76-8CD4-BED6-D5B21246C7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5" r="5318" b="-3"/>
          <a:stretch/>
        </p:blipFill>
        <p:spPr>
          <a:xfrm>
            <a:off x="285490" y="1882340"/>
            <a:ext cx="5385232" cy="3610083"/>
          </a:xfrm>
          <a:prstGeom prst="rect">
            <a:avLst/>
          </a:prstGeom>
        </p:spPr>
      </p:pic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C80DFAE0-B730-454B-BD69-4E056F274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7884" b="-3"/>
          <a:stretch/>
        </p:blipFill>
        <p:spPr>
          <a:xfrm>
            <a:off x="6276683" y="1882340"/>
            <a:ext cx="5385232" cy="36100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3F0E62-F497-26A6-B731-82730D8F9188}"/>
              </a:ext>
            </a:extLst>
          </p:cNvPr>
          <p:cNvSpPr txBox="1"/>
          <p:nvPr/>
        </p:nvSpPr>
        <p:spPr>
          <a:xfrm>
            <a:off x="407504" y="5635487"/>
            <a:ext cx="115408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Ligand binding residues:</a:t>
            </a:r>
          </a:p>
          <a:p>
            <a:r>
              <a:rPr lang="en-US" sz="2400" dirty="0"/>
              <a:t>Residues with heavy atoms within 5A of the ligand in the holo simulation starting structure </a:t>
            </a:r>
          </a:p>
        </p:txBody>
      </p:sp>
    </p:spTree>
    <p:extLst>
      <p:ext uri="{BB962C8B-B14F-4D97-AF65-F5344CB8AC3E}">
        <p14:creationId xmlns:p14="http://schemas.microsoft.com/office/powerpoint/2010/main" val="247388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34C68-5673-BBD1-2B47-B537A14EA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8D8A8-D575-456C-F19C-7F13D5E7D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Root mean square fluctuation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Align each simulation frame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mean position of each atom over the course of simulation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square displacement from mean in each frame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Average the square displacements and take the square root</a:t>
            </a:r>
          </a:p>
          <a:p>
            <a:r>
              <a:rPr lang="en-US" dirty="0"/>
              <a:t>Gives an estimate of how flexible atoms are</a:t>
            </a:r>
          </a:p>
        </p:txBody>
      </p:sp>
    </p:spTree>
    <p:extLst>
      <p:ext uri="{BB962C8B-B14F-4D97-AF65-F5344CB8AC3E}">
        <p14:creationId xmlns:p14="http://schemas.microsoft.com/office/powerpoint/2010/main" val="1939917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A702-C1A0-E271-589B-900ADC29B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D005C-E089-9B34-77E9-DB11C7E13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632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Hypothesis in terms of RMSF:</a:t>
            </a:r>
          </a:p>
          <a:p>
            <a:pPr marL="0" indent="0">
              <a:buNone/>
            </a:pPr>
            <a:r>
              <a:rPr lang="en-US" dirty="0"/>
              <a:t>Atoms in ligand-binding residues have lower RMSFs in holo structures compared with apo structures.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666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F5DAD-D0CA-3FDA-9DC7-77331A8B9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59C7D-294A-3190-4D98-62A0B2D00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PyMOL</a:t>
            </a:r>
            <a:r>
              <a:rPr lang="en-US" dirty="0"/>
              <a:t> used to convert .</a:t>
            </a:r>
            <a:r>
              <a:rPr lang="en-US" dirty="0" err="1"/>
              <a:t>mae</a:t>
            </a:r>
            <a:r>
              <a:rPr lang="en-US" dirty="0"/>
              <a:t> topology files to .</a:t>
            </a:r>
            <a:r>
              <a:rPr lang="en-US" dirty="0" err="1"/>
              <a:t>pdb</a:t>
            </a:r>
            <a:r>
              <a:rPr lang="en-US" dirty="0"/>
              <a:t> format</a:t>
            </a:r>
          </a:p>
          <a:p>
            <a:r>
              <a:rPr lang="en-US" dirty="0" err="1"/>
              <a:t>MDTraj</a:t>
            </a:r>
            <a:r>
              <a:rPr lang="en-US" dirty="0"/>
              <a:t> trajectory analysis library was used to load and process trajectories</a:t>
            </a:r>
          </a:p>
          <a:p>
            <a:pPr lvl="1"/>
            <a:r>
              <a:rPr lang="en-US" dirty="0"/>
              <a:t>RMSF calculation via </a:t>
            </a:r>
            <a:r>
              <a:rPr lang="en-US" dirty="0" err="1"/>
              <a:t>mdtraj.rmsf</a:t>
            </a:r>
            <a:endParaRPr lang="en-US" dirty="0"/>
          </a:p>
          <a:p>
            <a:r>
              <a:rPr lang="en-US" dirty="0" err="1"/>
              <a:t>Jupyter</a:t>
            </a:r>
            <a:r>
              <a:rPr lang="en-US" dirty="0"/>
              <a:t> notebooks</a:t>
            </a:r>
          </a:p>
          <a:p>
            <a:pPr lvl="1"/>
            <a:r>
              <a:rPr lang="en-US" dirty="0"/>
              <a:t>Could be converted into a general tool to compare binding site RMSF in paired apo-holo simulations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027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2589</TotalTime>
  <Words>942</Words>
  <Application>Microsoft Macintosh PowerPoint</Application>
  <PresentationFormat>Widescreen</PresentationFormat>
  <Paragraphs>118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verdana</vt:lpstr>
      <vt:lpstr>Office Theme</vt:lpstr>
      <vt:lpstr>Effects of ligand binding to ACE2 and PL-Pro</vt:lpstr>
      <vt:lpstr>Questions</vt:lpstr>
      <vt:lpstr>Hypothesis</vt:lpstr>
      <vt:lpstr>Conformational change upon ligand binding</vt:lpstr>
      <vt:lpstr>Conformational change upon ligand binding</vt:lpstr>
      <vt:lpstr>ACE-2 ligand binding site</vt:lpstr>
      <vt:lpstr>RMSF</vt:lpstr>
      <vt:lpstr>Testing the hypothesis</vt:lpstr>
      <vt:lpstr>Software</vt:lpstr>
      <vt:lpstr>Results: binding-site RMSF by residue</vt:lpstr>
      <vt:lpstr>Results: ligand-lining residue RMSF</vt:lpstr>
      <vt:lpstr>Comparison of non-ligand-lining residues</vt:lpstr>
      <vt:lpstr>Change in RMSD with ligand binding</vt:lpstr>
      <vt:lpstr>RMSF per residue </vt:lpstr>
      <vt:lpstr>Change in contact frequencies</vt:lpstr>
      <vt:lpstr>Change in contact frequencies</vt:lpstr>
      <vt:lpstr>PowerPoint Presentation</vt:lpstr>
      <vt:lpstr>PowerPoint Presentation</vt:lpstr>
      <vt:lpstr>Structures of CoV-2 PLpro in complex with designed and characterized potent inhibitor: VIR250 and VIR251</vt:lpstr>
      <vt:lpstr>PowerPoint Presentation</vt:lpstr>
      <vt:lpstr>What may cause the rigidification at Q270?</vt:lpstr>
      <vt:lpstr>PowerPoint Presentation</vt:lpstr>
      <vt:lpstr>Could binding site hydrophobicity be related to modulation of flexibility when a ligand binds?</vt:lpstr>
      <vt:lpstr>Bibliography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Effects of ligand binding to ACE2</dc:title>
  <dc:creator>Borowsky, Jonathan</dc:creator>
  <cp:lastModifiedBy>Zheng, Yisheng</cp:lastModifiedBy>
  <cp:revision>46</cp:revision>
  <dcterms:created xsi:type="dcterms:W3CDTF">2022-09-21T17:15:18Z</dcterms:created>
  <dcterms:modified xsi:type="dcterms:W3CDTF">2022-09-23T15:22:12Z</dcterms:modified>
</cp:coreProperties>
</file>